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 Slab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Roboto Medium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Helvetica Neue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0" roundtripDataSignature="AMtx7miUExi9pxLVZ1XBBaYVCV0Y9K9R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42" Type="http://schemas.openxmlformats.org/officeDocument/2006/relationships/font" Target="fonts/HelveticaNeue-regular.fntdata"/><Relationship Id="rId41" Type="http://schemas.openxmlformats.org/officeDocument/2006/relationships/font" Target="fonts/Montserrat-boldItalic.fntdata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HelveticaNeueLight-regular.fntdata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RobotoMedium-bold.fntdata"/><Relationship Id="rId34" Type="http://schemas.openxmlformats.org/officeDocument/2006/relationships/font" Target="fonts/RobotoMedium-regular.fntdata"/><Relationship Id="rId37" Type="http://schemas.openxmlformats.org/officeDocument/2006/relationships/font" Target="fonts/RobotoMedium-boldItalic.fntdata"/><Relationship Id="rId36" Type="http://schemas.openxmlformats.org/officeDocument/2006/relationships/font" Target="fonts/RobotoMedium-italic.fntdata"/><Relationship Id="rId39" Type="http://schemas.openxmlformats.org/officeDocument/2006/relationships/font" Target="fonts/Montserrat-bold.fntdata"/><Relationship Id="rId38" Type="http://schemas.openxmlformats.org/officeDocument/2006/relationships/font" Target="fonts/Montserrat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Slab-regular.fntdata"/><Relationship Id="rId27" Type="http://schemas.openxmlformats.org/officeDocument/2006/relationships/slide" Target="slides/slide21.xml"/><Relationship Id="rId29" Type="http://schemas.openxmlformats.org/officeDocument/2006/relationships/font" Target="fonts/RobotoSlab-bold.fntdata"/><Relationship Id="rId5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a94456fe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11a94456fe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a94456fe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11a94456fe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a94456fe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11a94456fe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a94456fe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11a94456fe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a94456fe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11a94456fe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a94456fe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11a94456fe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94456fe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11a94456fe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a94456fe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11a94456fe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a94456fe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11a94456fe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a94456fe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11a94456fe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a94456fe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11a94456fe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2a567f58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a2a567f58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2a567f58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2a567f58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a94456fe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11a94456fe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2a57e81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a2a57e81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a94456fe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11a94456fe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2.jpg"/><Relationship Id="rId6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Hypothesis testing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a94456fe4_0_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6 STEPS OF HYPOTHESIS TESTING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1. Set the hypothesis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2. Choose significance / confidence level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3. Sample</a:t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4. Compute statistic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5. Get p-value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6. Decide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g11a94456fe4_0_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a94456fe4_0_3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RUNNING EXAMPLE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● </a:t>
            </a: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assume we have access to only 30 3rd class passengers (say, to get the price paid for the ticket you had to track down their families to send you a copy of the receipt).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● Sample your dataset for 30 entries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g11a94456fe4_0_3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a94456fe4_0_4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6 STEPS OF HYPOTHESIS TESTING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1. Set the hypothesis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2. Choose significance / confidence level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3. Sample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4. Compute the statistic</a:t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5. Get p-value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6. Decide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11a94456fe4_0_4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a94456fe4_0_4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COMPUTE THE STATISTIC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g11a94456fe4_0_4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3" name="Google Shape;293;g11a94456fe4_0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3775" y="1915075"/>
            <a:ext cx="1776425" cy="97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a94456fe4_0_5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GET THE CRITICAL VALUE OR THE P-VALUE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100"/>
              <a:buFont typeface="Montserrat"/>
              <a:buChar char="●"/>
            </a:pPr>
            <a:r>
              <a:rPr b="0" i="0" lang="en" sz="21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In Python we can use the module scipy.stats to get the critical value or the p-value of a given distribution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tc or Zc = scipy.stats.distribution_name.ppf(1-alpha) (right hand side)</a:t>
            </a:r>
            <a:endParaRPr b="0" i="0" sz="18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-tc or Zc = scipy.stats.distribution_name.ppf(alpha)    (left hand side)</a:t>
            </a:r>
            <a:endParaRPr b="0" i="0" sz="18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p_value = scipy.stats.distribution_name.cdf(t or Z)</a:t>
            </a:r>
            <a:endParaRPr b="0" i="0" sz="18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distribution_name = (t, norm, chi2,...)</a:t>
            </a:r>
            <a:endParaRPr b="0" i="0" sz="18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g11a94456fe4_0_5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94456fe4_0_6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6 STEPS OF HYPOTHESIS TESTING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1. Set the hypothesis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2. Choose significance / confidence level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3. Sample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4. Compute statistic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5. Get p-value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6. Decide</a:t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g11a94456fe4_0_6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a94456fe4_0_7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DECISION CRITERIA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We now compare our obtained p-value (chance to see an observation at least as extreme as the one we sampled) with our significance level .</a:t>
            </a:r>
            <a:endParaRPr b="0" i="0" sz="13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● If p_value &lt;</a:t>
            </a:r>
            <a:r>
              <a:rPr b="1" i="0" lang="en" sz="13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α</a:t>
            </a:r>
            <a:r>
              <a:rPr b="0" i="0" lang="en" sz="13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, we have just witnessed an event that, </a:t>
            </a:r>
            <a:r>
              <a:rPr b="1" i="0" lang="en" sz="13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if H0 is tru</a:t>
            </a:r>
            <a:r>
              <a:rPr b="1" i="0" lang="en" sz="13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e,</a:t>
            </a:r>
            <a:r>
              <a:rPr b="0" i="0" lang="en" sz="13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happens less than a fraction </a:t>
            </a:r>
            <a:r>
              <a:rPr b="1" i="0" lang="en" sz="13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α </a:t>
            </a:r>
            <a:r>
              <a:rPr b="0" i="0" lang="en" sz="13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of the times.</a:t>
            </a:r>
            <a:endParaRPr b="0" i="0" sz="13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This strains credibility and </a:t>
            </a:r>
            <a:r>
              <a:rPr b="1" i="0" lang="en" sz="13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we therefore reject H0</a:t>
            </a:r>
            <a:r>
              <a:rPr b="0" i="0" lang="en" sz="13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(if the p is low, the null must go)</a:t>
            </a:r>
            <a:endParaRPr b="0" i="0" sz="13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● If p_value ≥</a:t>
            </a:r>
            <a:r>
              <a:rPr b="1" i="0" lang="en" sz="13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α,</a:t>
            </a:r>
            <a:r>
              <a:rPr b="0" i="0" lang="en" sz="13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 we have witnessed an event that, </a:t>
            </a:r>
            <a:r>
              <a:rPr b="1" i="0" lang="en" sz="13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if H0 is true</a:t>
            </a:r>
            <a:r>
              <a:rPr b="0" i="0" lang="en" sz="13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, happens more than a fraction </a:t>
            </a:r>
            <a:r>
              <a:rPr b="1" i="0" lang="en" sz="13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α </a:t>
            </a:r>
            <a:r>
              <a:rPr b="0" i="0" lang="en" sz="13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of the times. This is not enough to convince us to change our minds about H0 and thus we do </a:t>
            </a:r>
            <a:r>
              <a:rPr b="1" i="0" lang="en" sz="13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not reject H0</a:t>
            </a:r>
            <a:endParaRPr b="1" i="0" sz="13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11a94456fe4_0_7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a94456fe4_0_8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TESTING 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AGAINST A REFERENCE </a:t>
            </a: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Tests</a:t>
            </a:r>
            <a:endParaRPr b="0" i="0" sz="17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● H0: μ=k vs H1: μ≠k (two sided test)</a:t>
            </a:r>
            <a:endParaRPr b="0" i="0" sz="17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● H0: μ≥k vs H1: μ&lt;k (one sided test)</a:t>
            </a:r>
            <a:endParaRPr b="0" i="0" sz="17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● H0: μ≤k vs H1: μ&gt;k (one sided test)</a:t>
            </a:r>
            <a:endParaRPr b="0" i="0" sz="17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● Check if the test statistic is falling on the “right” side of the distribution</a:t>
            </a:r>
            <a:endParaRPr b="0" i="0" sz="17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g11a94456fe4_0_8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a94456fe4_0_9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TESTING - TWO SAMPLE TEST (INDEPENDENT SAMPLES)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7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Data in the two samples is independen</a:t>
            </a:r>
            <a:r>
              <a:rPr b="0" i="0" lang="en" sz="17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t. E.g. effect of pill in men and women</a:t>
            </a:r>
            <a:endParaRPr b="0" i="0" sz="17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Tests</a:t>
            </a:r>
            <a:endParaRPr b="0" i="0" sz="15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● H0: μ1=μ2 vs H1: μ1≠μ2 (two sided test)</a:t>
            </a:r>
            <a:endParaRPr b="0" i="0" sz="15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● H0: μ1≥μ2 vs H1: μ1&lt;μ2 (one sided test)</a:t>
            </a:r>
            <a:endParaRPr b="0" i="0" sz="15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● H0: μ1≤μ2 vs H1: μ1&gt;μ2 (one sided test)</a:t>
            </a:r>
            <a:endParaRPr b="0" i="0" sz="15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● Check if the test statistic is falling on the “right” side of the distribution</a:t>
            </a:r>
            <a:endParaRPr b="0" i="0" sz="15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g11a94456fe4_0_9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4" name="Google Shape;324;g11a94456fe4_0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3075" y="2109788"/>
            <a:ext cx="614362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a94456fe4_0_9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TESTING - PAIRED TEST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7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Data in the two samples is dependent</a:t>
            </a:r>
            <a:r>
              <a:rPr b="0" i="0" lang="en" sz="17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. E.g. heart rate before and after taking a pill, measured for the same individuals</a:t>
            </a:r>
            <a:endParaRPr b="0" i="0" sz="17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Tests</a:t>
            </a:r>
            <a:endParaRPr b="0" i="0" sz="17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● H0: μ1=μ2 vs H1: μ1≠μ2 (two sided test)</a:t>
            </a:r>
            <a:endParaRPr b="0" i="0" sz="17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● H0: μ1≥μ2 vs H1: μ1&lt;μ2 (one sided test)</a:t>
            </a:r>
            <a:endParaRPr b="0" i="0" sz="17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● H0: μ1≤μ2 vs H1: μ1&gt;μ2 (one sided test)</a:t>
            </a:r>
            <a:endParaRPr b="0" i="0" sz="17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● Check if the test statistic is falling on the “right” side of the distribution</a:t>
            </a:r>
            <a:endParaRPr b="0" i="0" sz="17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g11a94456fe4_0_9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1" name="Google Shape;331;g11a94456fe4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1300" y="2844650"/>
            <a:ext cx="15335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6 STEPS OF HYPOTHESIS TESTING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1. Set the hypothesis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2. Choose significance / confidence level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3. Sample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4. Compute statistic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5. Get p-value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6. Decide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a94456fe4_0_10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OTHER TYPES OF TESTING - ANOVA AND F-TESTS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In the case of Anova we are trying to understand if the mean of several samples can</a:t>
            </a:r>
            <a:endParaRPr b="0" i="0" sz="14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reasonably said to be the same, e.g., the income of multiple ethnic groups, the CO2 emitted by the citizens of multiple countries, etc.</a:t>
            </a:r>
            <a:endParaRPr b="0" i="0" sz="14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Tests</a:t>
            </a:r>
            <a:endParaRPr b="0" i="0" sz="14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● 	H0: μ1=μ2=...=μt vs </a:t>
            </a:r>
            <a:endParaRPr b="0" i="0" sz="14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H1: μt≠μt for any pair of samples</a:t>
            </a:r>
            <a:endParaRPr b="0" i="0" sz="14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Function</a:t>
            </a:r>
            <a:endParaRPr b="0" i="0" sz="14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scipy.stats.f_oneway(sample1,sample2,...,samplen)</a:t>
            </a:r>
            <a:endParaRPr b="0" i="0" sz="14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g11a94456fe4_0_10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6 STEPS OF HYPOTHESIS TESTING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1. Set the hypothesis</a:t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2. Choose significance / confidence level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3. Sample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4. Compute statistic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5. Get p-value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6. Decide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2a567f58c_1_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EXPERIMENTAL PROTOCOL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order to do hypothesis testing we need to have an hypothesis. An assertion that we make about our population whose validity we will try to assess.</a:t>
            </a:r>
            <a:endParaRPr b="0" i="0" sz="16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statistical hypothesis testing we set two opposing hypothesis:</a:t>
            </a:r>
            <a:endParaRPr b="0" i="0" sz="16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● The null hypothesis (H0). H0 represents the baseline assertion that should be “the default” </a:t>
            </a:r>
            <a:endParaRPr b="0" i="0" sz="16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● The alternative hypothesis (H1) is mutually exclusive with the H0. If H1 is true.</a:t>
            </a:r>
            <a:endParaRPr b="0" i="0" sz="16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should be able to gather enough evidence such that maintaining H0 strains credibility. E.g. the defendant is guilty.</a:t>
            </a:r>
            <a:endParaRPr b="0" i="0" sz="16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ga2a567f58c_1_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0a6fe287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EXPERIMENTAL PROTOCOL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validations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● Hypotheses should be about the </a:t>
            </a: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population parameters</a:t>
            </a: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not statistics nor samples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● If there is a “no effect” or “independence” option, it should be on the null H0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● “Equalities” (=,&lt;=,&gt;=) should be on the null. Un-equalities on the alternative hypothesis.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2a567f58c_1_1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RUNNING EXAMPLE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● </a:t>
            </a:r>
            <a:r>
              <a:rPr b="0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take the Titanic dataset. You have seen that the prices in first class were on average 85 dollars and someone told you that </a:t>
            </a: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prices in 3rd class were usually a fifth of prices in</a:t>
            </a:r>
            <a:endParaRPr b="1"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class.</a:t>
            </a:r>
            <a:r>
              <a:rPr b="0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You are skeptical. Set up the hypotheses to test this.</a:t>
            </a:r>
            <a:endParaRPr b="0"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● Now, you think the </a:t>
            </a: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prices in third class are even cheaper than that</a:t>
            </a:r>
            <a:r>
              <a:rPr b="0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 Set up the hypotheses</a:t>
            </a:r>
            <a:endParaRPr b="0"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test this.</a:t>
            </a:r>
            <a:endParaRPr b="0"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2a567f58c_1_1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a94456fe4_0_1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SETTING THE HYPOTHESIS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● </a:t>
            </a:r>
            <a:r>
              <a:rPr b="0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H0:  mean &gt;= 85/5 =  17</a:t>
            </a:r>
            <a:endParaRPr b="0"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● </a:t>
            </a:r>
            <a:r>
              <a:rPr b="0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H1:  mean &lt;17</a:t>
            </a:r>
            <a:endParaRPr b="0"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g11a94456fe4_0_1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2a57e81b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6 STEPS OF HYPOTHESIS TESTING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1. Set the hypothesis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2. Choose significance / confidence level</a:t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3. Sample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4. Compute statistic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5. Get p-value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6. Decide</a:t>
            </a:r>
            <a:endParaRPr b="0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ga2a57e81b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a94456fe4_0_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SIGNIFICANCE AND TYPES OF ERRORS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said that we would make our decision to reject the null when it is beyond reasonable to maintain it. But how do we measure this? We set a significance level </a:t>
            </a:r>
            <a:r>
              <a:rPr b="1" i="0" lang="en" sz="17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α</a:t>
            </a:r>
            <a:r>
              <a:rPr b="0" i="0" lang="en" sz="17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à priori.</a:t>
            </a:r>
            <a:endParaRPr b="0" i="0" sz="17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Significance is the probability of rejecting the null (convicting a defendant) if the null happens to be true (defendant is not guilty). This is the most damaging type of error so we should be demanding with our</a:t>
            </a:r>
            <a:endParaRPr b="0" i="0" sz="17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significance (</a:t>
            </a:r>
            <a:r>
              <a:rPr b="1" i="0" lang="en" sz="17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α</a:t>
            </a:r>
            <a:r>
              <a:rPr b="0" i="0" lang="en" sz="17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chosen at most 5%, usually)</a:t>
            </a:r>
            <a:endParaRPr b="0" i="0" sz="17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have seen that </a:t>
            </a:r>
            <a:r>
              <a:rPr b="1" i="0" lang="en" sz="17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significance</a:t>
            </a:r>
            <a:r>
              <a:rPr b="0" i="0" lang="en" sz="17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 the converse of </a:t>
            </a:r>
            <a:r>
              <a:rPr b="1" i="0" lang="en" sz="17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confidence </a:t>
            </a:r>
            <a:r>
              <a:rPr b="0" i="0" lang="en" sz="17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(1-α).</a:t>
            </a:r>
            <a:endParaRPr b="0" i="0" sz="17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g11a94456fe4_0_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